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2" r:id="rId3"/>
    <p:sldId id="2080" r:id="rId4"/>
    <p:sldId id="2063" r:id="rId5"/>
    <p:sldId id="2073" r:id="rId6"/>
    <p:sldId id="2068" r:id="rId7"/>
    <p:sldId id="2074" r:id="rId8"/>
    <p:sldId id="2079" r:id="rId9"/>
    <p:sldId id="2078" r:id="rId10"/>
    <p:sldId id="2084" r:id="rId11"/>
    <p:sldId id="2083" r:id="rId12"/>
    <p:sldId id="2066" r:id="rId13"/>
    <p:sldId id="2026" r:id="rId14"/>
    <p:sldId id="263" r:id="rId15"/>
    <p:sldId id="2027" r:id="rId16"/>
    <p:sldId id="2086" r:id="rId17"/>
    <p:sldId id="20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  <a:srgbClr val="8EA9E3"/>
    <a:srgbClr val="755DD9"/>
    <a:srgbClr val="F2F2F2"/>
    <a:srgbClr val="715A70"/>
    <a:srgbClr val="827EB2"/>
    <a:srgbClr val="0065FC"/>
    <a:srgbClr val="9691CC"/>
    <a:srgbClr val="B98DDD"/>
    <a:srgbClr val="81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63" d="100"/>
          <a:sy n="63" d="100"/>
        </p:scale>
        <p:origin x="1016" y="4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24/04/2021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3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xmlns="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xmlns="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xmlns="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xmlns="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xmlns="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xmlns="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xmlns="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xmlns="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xmlns="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xmlns="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xmlns="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xmlns="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xmlns="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xmlns="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Deuxième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41" y="1328846"/>
            <a:ext cx="3169215" cy="4815439"/>
          </a:xfrm>
          <a:prstGeom prst="rect">
            <a:avLst/>
          </a:prstGeom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1" y="6391190"/>
            <a:ext cx="211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76424"/>
            <a:ext cx="1071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deuxième « media </a:t>
            </a:r>
            <a:r>
              <a:rPr lang="fr-FR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: est à 505 px en raison d'une rupture dans la conception à 494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px: 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d’activité).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Break points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media </a:t>
            </a:r>
            <a:r>
              <a:rPr lang="fr-FR" sz="4800" b="1" dirty="0" err="1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queries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85" y="2033929"/>
            <a:ext cx="1925148" cy="334647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 bwMode="auto">
          <a:xfrm>
            <a:off x="1483446" y="3334349"/>
            <a:ext cx="1646236" cy="2129732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 bwMode="auto">
          <a:xfrm>
            <a:off x="1374923" y="1933193"/>
            <a:ext cx="464715" cy="298527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3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879" y="1818480"/>
            <a:ext cx="2523058" cy="379571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059" y="2395439"/>
            <a:ext cx="1585494" cy="2607969"/>
          </a:xfrm>
          <a:prstGeom prst="rect">
            <a:avLst/>
          </a:prstGeom>
        </p:spPr>
      </p:pic>
      <p:pic>
        <p:nvPicPr>
          <p:cNvPr id="2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702" y="2187812"/>
            <a:ext cx="2523058" cy="379571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98" y="2764631"/>
            <a:ext cx="1589954" cy="2608093"/>
          </a:xfrm>
          <a:prstGeom prst="rect">
            <a:avLst/>
          </a:prstGeom>
        </p:spPr>
      </p:pic>
      <p:pic>
        <p:nvPicPr>
          <p:cNvPr id="27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9580" y="2488616"/>
            <a:ext cx="2498097" cy="379571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60" y="3077576"/>
            <a:ext cx="1547000" cy="2617795"/>
          </a:xfrm>
          <a:prstGeom prst="rect">
            <a:avLst/>
          </a:prstGeom>
        </p:spPr>
      </p:pic>
      <p:grpSp>
        <p:nvGrpSpPr>
          <p:cNvPr id="3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187831" y="3487585"/>
            <a:ext cx="1424603" cy="446274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7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1071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503000000000000" pitchFamily="2" charset="0"/>
                <a:cs typeface="Abhaya Libre" panose="02000503000000000000" pitchFamily="2" charset="0"/>
              </a:rPr>
              <a:t>L</a:t>
            </a:r>
            <a:r>
              <a:rPr lang="fr-FR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e gestionnaire </a:t>
            </a:r>
            <a:r>
              <a:rPr lang="fr-FR" i="1" dirty="0">
                <a:latin typeface="Abhaya Libre" panose="02000503000000000000" pitchFamily="2" charset="0"/>
                <a:cs typeface="Abhaya Libre" panose="02000503000000000000" pitchFamily="2" charset="0"/>
              </a:rPr>
              <a:t>de versions</a:t>
            </a:r>
            <a:r>
              <a:rPr lang="fr-FR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: Pour </a:t>
            </a:r>
            <a:r>
              <a:rPr lang="fr-FR" i="1" dirty="0">
                <a:latin typeface="Abhaya Libre" panose="02000503000000000000" pitchFamily="2" charset="0"/>
                <a:cs typeface="Abhaya Libre" panose="02000503000000000000" pitchFamily="2" charset="0"/>
              </a:rPr>
              <a:t>garder un historique de votre travail et éviter les mauvaises surprises (bugs, perte de votre travail</a:t>
            </a:r>
            <a:r>
              <a:rPr lang="fr-FR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).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Git</a:t>
            </a:r>
            <a:r>
              <a:rPr lang="fr-FR" sz="48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: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Version Control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83" y="1571672"/>
            <a:ext cx="4099537" cy="51766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27" y="2057400"/>
            <a:ext cx="3689726" cy="4183912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29131" y="6289255"/>
            <a:ext cx="401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503000000000000" pitchFamily="2" charset="0"/>
                <a:cs typeface="Abhaya Libre" panose="02000503000000000000" pitchFamily="2" charset="0"/>
              </a:rPr>
              <a:t>Git: un gestionnaire de </a:t>
            </a:r>
            <a:r>
              <a:rPr lang="fr-FR" sz="12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versions.</a:t>
            </a:r>
            <a:endParaRPr lang="fr-FR" sz="1200" i="1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200" i="1" dirty="0" err="1">
                <a:latin typeface="Abhaya Libre" panose="02000503000000000000" pitchFamily="2" charset="0"/>
                <a:cs typeface="Abhaya Libre" panose="02000503000000000000" pitchFamily="2" charset="0"/>
              </a:rPr>
              <a:t>GitHub</a:t>
            </a:r>
            <a:r>
              <a:rPr lang="fr-FR" sz="1200" i="1" dirty="0">
                <a:latin typeface="Abhaya Libre" panose="02000503000000000000" pitchFamily="2" charset="0"/>
                <a:cs typeface="Abhaya Libre" panose="02000503000000000000" pitchFamily="2" charset="0"/>
              </a:rPr>
              <a:t>: un service en ligne qui héberge les dépôts </a:t>
            </a:r>
            <a:r>
              <a:rPr lang="fr-FR" sz="12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Git.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29131" y="1574140"/>
            <a:ext cx="430264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Git </a:t>
            </a:r>
            <a:r>
              <a:rPr lang="en-GB" sz="1400" i="1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init</a:t>
            </a:r>
            <a:endParaRPr lang="en-GB" sz="1400" i="1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en-GB" sz="14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Git remote add origin &lt;</a:t>
            </a:r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lien du dépôt </a:t>
            </a:r>
            <a:r>
              <a:rPr lang="fr-FR" sz="14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distant&gt;</a:t>
            </a:r>
          </a:p>
          <a:p>
            <a:r>
              <a:rPr lang="en-GB" sz="14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Git clone </a:t>
            </a:r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&lt;le lien du dépôt distant</a:t>
            </a:r>
            <a:r>
              <a:rPr lang="fr-FR" sz="1400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&gt;</a:t>
            </a:r>
          </a:p>
          <a:p>
            <a:endParaRPr lang="fr-FR" sz="1400" i="1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</a:t>
            </a:r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add &lt;nom du </a:t>
            </a:r>
            <a:r>
              <a:rPr lang="en-GB" sz="1400" i="1" dirty="0" err="1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fichier</a:t>
            </a:r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&gt;</a:t>
            </a:r>
          </a:p>
          <a:p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commit -m “</a:t>
            </a:r>
            <a:r>
              <a:rPr lang="en-GB" sz="1400" i="1" dirty="0" err="1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commentaire</a:t>
            </a:r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”</a:t>
            </a:r>
          </a:p>
          <a:p>
            <a:r>
              <a:rPr lang="fr-FR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</a:t>
            </a:r>
            <a:r>
              <a:rPr lang="fr-FR" sz="1400" i="1" dirty="0" err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rm</a:t>
            </a:r>
            <a:r>
              <a:rPr lang="fr-FR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 --</a:t>
            </a:r>
            <a:r>
              <a:rPr lang="fr-FR" sz="1400" i="1" dirty="0" err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cached</a:t>
            </a:r>
            <a:r>
              <a:rPr lang="fr-FR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 &lt;nom du fichier&gt;</a:t>
            </a:r>
          </a:p>
          <a:p>
            <a:endParaRPr lang="en-GB" sz="1400" i="1" dirty="0" smtClean="0">
              <a:latin typeface="Abhaya Libre" panose="02000503000000000000" pitchFamily="2" charset="0"/>
              <a:ea typeface="Lato Light" panose="020F0502020204030203" pitchFamily="34" charset="0"/>
              <a:cs typeface="Abhaya Libre" panose="02000503000000000000" pitchFamily="2" charset="0"/>
            </a:endParaRPr>
          </a:p>
          <a:p>
            <a:r>
              <a:rPr lang="en-GB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Git branch &lt;nom de la </a:t>
            </a:r>
            <a:r>
              <a:rPr lang="en-GB" sz="1400" i="1" dirty="0" err="1">
                <a:latin typeface="Abhaya Libre" panose="02000503000000000000" pitchFamily="2" charset="0"/>
                <a:cs typeface="Abhaya Libre" panose="02000503000000000000" pitchFamily="2" charset="0"/>
              </a:rPr>
              <a:t>branche</a:t>
            </a:r>
            <a:r>
              <a:rPr lang="en-GB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&gt;</a:t>
            </a:r>
          </a:p>
          <a:p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checkout &lt;nom de la </a:t>
            </a:r>
            <a:r>
              <a:rPr lang="en-GB" sz="1400" i="1" dirty="0" err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branche</a:t>
            </a:r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&gt;</a:t>
            </a:r>
          </a:p>
          <a:p>
            <a:r>
              <a:rPr lang="fr-FR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</a:t>
            </a:r>
            <a:r>
              <a:rPr lang="fr-FR" sz="1400" i="1" dirty="0" err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merge</a:t>
            </a:r>
            <a:r>
              <a:rPr lang="fr-FR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 &lt;nom de la branche&gt;</a:t>
            </a:r>
          </a:p>
          <a:p>
            <a:endParaRPr lang="en-GB" sz="1400" i="1" dirty="0" smtClean="0">
              <a:latin typeface="Abhaya Libre" panose="02000503000000000000" pitchFamily="2" charset="0"/>
              <a:ea typeface="Lato Light" panose="020F0502020204030203" pitchFamily="34" charset="0"/>
              <a:cs typeface="Abhaya Libre" panose="02000503000000000000" pitchFamily="2" charset="0"/>
            </a:endParaRPr>
          </a:p>
          <a:p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</a:t>
            </a:r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push &lt;nom du </a:t>
            </a:r>
            <a:r>
              <a:rPr lang="en-GB" sz="1400" i="1" dirty="0" err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dépôt</a:t>
            </a:r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 </a:t>
            </a:r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distant&gt; &lt;nom de la </a:t>
            </a:r>
            <a:r>
              <a:rPr lang="en-GB" sz="1400" i="1" dirty="0" err="1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branche</a:t>
            </a:r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&gt;</a:t>
            </a:r>
          </a:p>
          <a:p>
            <a:endParaRPr lang="en-GB" sz="1400" i="1" dirty="0" smtClean="0">
              <a:latin typeface="Abhaya Libre" panose="02000503000000000000" pitchFamily="2" charset="0"/>
              <a:ea typeface="Lato Light" panose="020F0502020204030203" pitchFamily="34" charset="0"/>
              <a:cs typeface="Abhaya Libre" panose="02000503000000000000" pitchFamily="2" charset="0"/>
            </a:endParaRPr>
          </a:p>
          <a:p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status</a:t>
            </a:r>
          </a:p>
          <a:p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log</a:t>
            </a:r>
          </a:p>
          <a:p>
            <a:endParaRPr lang="en-GB" sz="1400" i="1" dirty="0" smtClean="0">
              <a:latin typeface="Abhaya Libre" panose="02000503000000000000" pitchFamily="2" charset="0"/>
              <a:ea typeface="Lato Light" panose="020F0502020204030203" pitchFamily="34" charset="0"/>
              <a:cs typeface="Abhaya Libre" panose="02000503000000000000" pitchFamily="2" charset="0"/>
            </a:endParaRPr>
          </a:p>
          <a:p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reset --</a:t>
            </a:r>
            <a:r>
              <a:rPr lang="en-GB" sz="1400" i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soft </a:t>
            </a:r>
            <a:r>
              <a:rPr lang="en-GB" sz="1400" i="1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HEAD^</a:t>
            </a:r>
            <a:endParaRPr lang="en-GB" sz="1400" i="1" dirty="0" smtClean="0">
              <a:latin typeface="Abhaya Libre" panose="02000503000000000000" pitchFamily="2" charset="0"/>
              <a:ea typeface="Lato Light" panose="020F0502020204030203" pitchFamily="34" charset="0"/>
              <a:cs typeface="Abhaya Libre" panose="02000503000000000000" pitchFamily="2" charset="0"/>
            </a:endParaRPr>
          </a:p>
          <a:p>
            <a:r>
              <a:rPr lang="en-GB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</a:t>
            </a:r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restore &lt;nom du </a:t>
            </a:r>
            <a:r>
              <a:rPr lang="en-GB" sz="1400" i="1" dirty="0" err="1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fichier</a:t>
            </a:r>
            <a:r>
              <a:rPr lang="en-GB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&gt;</a:t>
            </a:r>
          </a:p>
          <a:p>
            <a:r>
              <a:rPr lang="fr-FR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Git </a:t>
            </a:r>
            <a:r>
              <a:rPr lang="fr-FR" sz="1400" i="1" dirty="0" err="1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checkout</a:t>
            </a:r>
            <a:r>
              <a:rPr lang="fr-FR" sz="1400" i="1" dirty="0" smtClean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 &lt;sha~1 </a:t>
            </a:r>
            <a:r>
              <a:rPr lang="fr-FR" sz="1400" i="1" dirty="0">
                <a:latin typeface="Abhaya Libre" panose="02000503000000000000" pitchFamily="2" charset="0"/>
                <a:ea typeface="Lato Light" panose="020F0502020204030203" pitchFamily="34" charset="0"/>
                <a:cs typeface="Abhaya Libre" panose="02000503000000000000" pitchFamily="2" charset="0"/>
              </a:rPr>
              <a:t>du commit&gt;</a:t>
            </a:r>
            <a:endParaRPr lang="en-GB" sz="1400" i="1" dirty="0">
              <a:latin typeface="Abhaya Libre" panose="02000503000000000000" pitchFamily="2" charset="0"/>
              <a:ea typeface="Lato Light" panose="020F0502020204030203" pitchFamily="34" charset="0"/>
              <a:cs typeface="Abhaya Libre" panose="02000503000000000000" pitchFamily="2" charset="0"/>
            </a:endParaRPr>
          </a:p>
          <a:p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10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"/>
          <p:cNvGrpSpPr>
            <a:grpSpLocks noChangeAspect="1"/>
          </p:cNvGrpSpPr>
          <p:nvPr/>
        </p:nvGrpSpPr>
        <p:grpSpPr>
          <a:xfrm>
            <a:off x="215318" y="2109038"/>
            <a:ext cx="5230131" cy="4372508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5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247" y="3929876"/>
            <a:ext cx="1841559" cy="2798144"/>
          </a:xfrm>
          <a:prstGeom prst="rect">
            <a:avLst/>
          </a:prstGeom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8805101" y="6112882"/>
            <a:ext cx="152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8517" y="839079"/>
            <a:ext cx="1071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</a:t>
            </a:r>
            <a:r>
              <a:rPr lang="fr-FR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desktops, </a:t>
            </a:r>
            <a:r>
              <a:rPr lang="fr-FR" i="1" dirty="0">
                <a:latin typeface="Abhaya Libre" panose="02000503000000000000" pitchFamily="2" charset="0"/>
                <a:cs typeface="Abhaya Libre" panose="02000503000000000000" pitchFamily="2" charset="0"/>
              </a:rPr>
              <a:t>aux tablettes et aux </a:t>
            </a:r>
            <a:r>
              <a:rPr lang="fr-FR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mobiles : </a:t>
            </a:r>
            <a:r>
              <a:rPr lang="fr-FR" i="1" dirty="0">
                <a:latin typeface="Abhaya Libre" panose="02000503000000000000" pitchFamily="2" charset="0"/>
                <a:cs typeface="Abhaya Libre" panose="02000503000000000000" pitchFamily="2" charset="0"/>
              </a:rPr>
              <a:t>Démonstration en </a:t>
            </a:r>
            <a:r>
              <a:rPr lang="fr-FR" i="1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direct.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215318" y="5440164"/>
            <a:ext cx="523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Desktop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696446" y="3491702"/>
            <a:ext cx="1784349" cy="558969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89622" y="1339662"/>
            <a:ext cx="2094368" cy="31049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71" y="1925073"/>
            <a:ext cx="2561868" cy="193407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7" y="2348510"/>
            <a:ext cx="4823011" cy="27853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09" y="4348286"/>
            <a:ext cx="1133786" cy="1928701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9192557" y="3939296"/>
            <a:ext cx="159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Tablette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23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064" y="4397069"/>
            <a:ext cx="5868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Vous pouvez me trouver à</a:t>
            </a:r>
            <a:r>
              <a:rPr lang="en-US" sz="2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US" sz="2400" dirty="0">
                <a:latin typeface="Abhaya Libre Medium" panose="02000603000000000000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@markste01911962 markspstevens@yahoo.co.uk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3965" y="3243585"/>
            <a:ext cx="4564070" cy="58477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Abhaya Libre" panose="02000603000000000000" pitchFamily="2" charset="77"/>
                <a:ea typeface="Nunito Bold" charset="0"/>
                <a:cs typeface="Arima Madurai Light" pitchFamily="2" charset="77"/>
              </a:rPr>
              <a:t>Avez-vous des questions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4735" y="1153553"/>
            <a:ext cx="5022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2366835" y="2659432"/>
            <a:ext cx="7458328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Transformez une maquette en site web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chemeClr val="tx2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80651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04" y="0"/>
            <a:ext cx="5847039" cy="6858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6" name="TextBox 205"/>
          <p:cNvSpPr txBox="1"/>
          <p:nvPr/>
        </p:nvSpPr>
        <p:spPr>
          <a:xfrm>
            <a:off x="1483242" y="157550"/>
            <a:ext cx="4167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Découpez les marquettes</a:t>
            </a:r>
            <a:endParaRPr lang="fr-FR" sz="32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Black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7546" y="3140909"/>
            <a:ext cx="153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1:</a:t>
            </a:r>
            <a:endParaRPr lang="en-US" sz="7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19" name="Freeform 510"/>
          <p:cNvSpPr>
            <a:spLocks noChangeArrowheads="1"/>
          </p:cNvSpPr>
          <p:nvPr/>
        </p:nvSpPr>
        <p:spPr bwMode="auto">
          <a:xfrm>
            <a:off x="1202309" y="5666461"/>
            <a:ext cx="252000" cy="2880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24" name="Freeform 510"/>
          <p:cNvSpPr>
            <a:spLocks noChangeArrowheads="1"/>
          </p:cNvSpPr>
          <p:nvPr/>
        </p:nvSpPr>
        <p:spPr bwMode="auto">
          <a:xfrm>
            <a:off x="1202309" y="1402990"/>
            <a:ext cx="252000" cy="2880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26" name="Freeform 510"/>
          <p:cNvSpPr>
            <a:spLocks noChangeArrowheads="1"/>
          </p:cNvSpPr>
          <p:nvPr/>
        </p:nvSpPr>
        <p:spPr bwMode="auto">
          <a:xfrm>
            <a:off x="1202309" y="3227741"/>
            <a:ext cx="252000" cy="2880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1457546" y="4601488"/>
            <a:ext cx="153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2: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1457546" y="3523326"/>
            <a:ext cx="460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Les </a:t>
            </a:r>
            <a:r>
              <a:rPr lang="fr-FR" sz="2400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</a:t>
            </a: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artes d’hébergements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1455388" y="5579629"/>
            <a:ext cx="153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Footer</a:t>
            </a:r>
            <a:r>
              <a:rPr lang="fr-FR" sz="2400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:</a:t>
            </a:r>
            <a:endParaRPr lang="en-US" sz="7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457546" y="1316158"/>
            <a:ext cx="153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5A5ED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Header:</a:t>
            </a:r>
            <a:endParaRPr lang="en-US" sz="700" dirty="0">
              <a:solidFill>
                <a:srgbClr val="45A5ED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457546" y="3949930"/>
            <a:ext cx="460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Les plus </a:t>
            </a:r>
            <a:r>
              <a:rPr lang="fr-FR" sz="2400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p</a:t>
            </a: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opulaires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17" name="Freeform 510"/>
          <p:cNvSpPr>
            <a:spLocks noChangeArrowheads="1"/>
          </p:cNvSpPr>
          <p:nvPr/>
        </p:nvSpPr>
        <p:spPr bwMode="auto">
          <a:xfrm>
            <a:off x="1202309" y="4688320"/>
            <a:ext cx="252000" cy="2880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8" name="TextBox 20"/>
          <p:cNvSpPr txBox="1"/>
          <p:nvPr/>
        </p:nvSpPr>
        <p:spPr>
          <a:xfrm>
            <a:off x="1457546" y="1708375"/>
            <a:ext cx="329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navigation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57546" y="2134282"/>
            <a:ext cx="419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</a:t>
            </a:r>
            <a:r>
              <a:rPr lang="fr-FR" sz="2400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champ de recherche 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1457545" y="2566306"/>
            <a:ext cx="329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Les filtres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457546" y="5936088"/>
            <a:ext cx="4605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Contient </a:t>
            </a:r>
            <a:r>
              <a:rPr lang="fr-FR" sz="2400" dirty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des liens </a:t>
            </a: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	supplémentaires</a:t>
            </a:r>
            <a:endParaRPr lang="en-US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1" name="TextBox 20"/>
          <p:cNvSpPr txBox="1"/>
          <p:nvPr/>
        </p:nvSpPr>
        <p:spPr>
          <a:xfrm>
            <a:off x="1457548" y="5014938"/>
            <a:ext cx="460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56285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Les cartes d’activités</a:t>
            </a:r>
            <a:endParaRPr lang="fr-FR" sz="700" dirty="0">
              <a:solidFill>
                <a:srgbClr val="56285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651204" y="26451"/>
            <a:ext cx="573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Header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5763330" y="1313945"/>
            <a:ext cx="562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1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35" name="Freeform 510"/>
          <p:cNvSpPr>
            <a:spLocks noChangeArrowheads="1"/>
          </p:cNvSpPr>
          <p:nvPr/>
        </p:nvSpPr>
        <p:spPr bwMode="auto">
          <a:xfrm>
            <a:off x="7830305" y="1396073"/>
            <a:ext cx="185746" cy="221834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92901" y="229059"/>
            <a:ext cx="1991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Navigation</a:t>
            </a:r>
            <a:endParaRPr lang="fr-FR" b="1" dirty="0">
              <a:solidFill>
                <a:srgbClr val="715A7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716569" y="3683649"/>
            <a:ext cx="363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Hébergements</a:t>
            </a:r>
            <a:endParaRPr lang="fr-FR" sz="1600" b="1" dirty="0">
              <a:solidFill>
                <a:srgbClr val="715A7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563930" y="3683521"/>
            <a:ext cx="1751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715A70"/>
                </a:solidFill>
                <a:latin typeface="Abhaya Libre Medium" panose="02000603000000000000" pitchFamily="2" charset="77"/>
                <a:cs typeface="Abhaya Libre Medium" panose="02000603000000000000" pitchFamily="2" charset="77"/>
              </a:rPr>
              <a:t>Populaires</a:t>
            </a:r>
            <a:endParaRPr lang="fr-FR" sz="1600" b="1" dirty="0">
              <a:solidFill>
                <a:srgbClr val="715A7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12" y="0"/>
            <a:ext cx="565220" cy="685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2" name="Freeform 510"/>
          <p:cNvSpPr>
            <a:spLocks noChangeArrowheads="1"/>
          </p:cNvSpPr>
          <p:nvPr/>
        </p:nvSpPr>
        <p:spPr bwMode="auto">
          <a:xfrm>
            <a:off x="7895461" y="108257"/>
            <a:ext cx="185746" cy="221834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41" name="Freeform 510"/>
          <p:cNvSpPr>
            <a:spLocks noChangeArrowheads="1"/>
          </p:cNvSpPr>
          <p:nvPr/>
        </p:nvSpPr>
        <p:spPr bwMode="auto">
          <a:xfrm>
            <a:off x="7830259" y="4036877"/>
            <a:ext cx="184738" cy="221835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5763330" y="3948220"/>
            <a:ext cx="562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Section 2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42" name="Freeform 510"/>
          <p:cNvSpPr>
            <a:spLocks noChangeArrowheads="1"/>
          </p:cNvSpPr>
          <p:nvPr/>
        </p:nvSpPr>
        <p:spPr bwMode="auto">
          <a:xfrm>
            <a:off x="7983758" y="6564742"/>
            <a:ext cx="176138" cy="221834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rgbClr val="56285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763330" y="6495173"/>
            <a:ext cx="562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715A70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Footer</a:t>
            </a:r>
            <a:endParaRPr lang="en-US" sz="600" b="1" dirty="0">
              <a:solidFill>
                <a:srgbClr val="715A70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07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"/>
          <p:cNvGrpSpPr>
            <a:grpSpLocks noChangeAspect="1"/>
          </p:cNvGrpSpPr>
          <p:nvPr/>
        </p:nvGrpSpPr>
        <p:grpSpPr>
          <a:xfrm>
            <a:off x="653550" y="2037307"/>
            <a:ext cx="5367849" cy="4487643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5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235" y="1417197"/>
            <a:ext cx="3188714" cy="4845070"/>
          </a:xfrm>
          <a:prstGeom prst="rect">
            <a:avLst/>
          </a:prstGeom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8635125" y="5998212"/>
            <a:ext cx="193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10718799" cy="118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différence entre la version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Desktop et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version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mobile :</a:t>
            </a:r>
          </a:p>
          <a:p>
            <a:pPr>
              <a:lnSpc>
                <a:spcPts val="3000"/>
              </a:lnSpc>
            </a:pP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de navigation s'enroule autour du logo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Reservia.</a:t>
            </a:r>
          </a:p>
          <a:p>
            <a:pPr>
              <a:lnSpc>
                <a:spcPts val="25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de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recherche: le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bouton de recherche passe du texte à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loupe.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53551" y="5411295"/>
            <a:ext cx="53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Desktop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tx2"/>
                </a:solidFill>
                <a:latin typeface="Abhaya Libre ExtraBold" panose="02000803000000000000" pitchFamily="2" charset="0"/>
                <a:ea typeface="Nunito Bold" charset="0"/>
                <a:cs typeface="Abhaya Libre ExtraBold" panose="02000803000000000000" pitchFamily="2" charset="0"/>
              </a:rPr>
              <a:t>La navigation, </a:t>
            </a:r>
            <a:r>
              <a:rPr lang="fr-FR" sz="3200" dirty="0">
                <a:solidFill>
                  <a:srgbClr val="562855"/>
                </a:solidFill>
                <a:latin typeface="Abhaya Libre ExtraBold" panose="02000803000000000000" pitchFamily="2" charset="0"/>
                <a:ea typeface="Nunito Bold" charset="0"/>
                <a:cs typeface="Abhaya Libre ExtraBold" panose="02000803000000000000" pitchFamily="2" charset="0"/>
              </a:rPr>
              <a:t>l</a:t>
            </a:r>
            <a:r>
              <a:rPr lang="fr-FR" sz="3200" dirty="0" smtClean="0">
                <a:solidFill>
                  <a:srgbClr val="562855"/>
                </a:solidFill>
                <a:latin typeface="Abhaya Libre ExtraBold" panose="02000803000000000000" pitchFamily="2" charset="0"/>
                <a:ea typeface="Nunito Bold" charset="0"/>
                <a:cs typeface="Abhaya Libre ExtraBold" panose="02000803000000000000" pitchFamily="2" charset="0"/>
              </a:rPr>
              <a:t>e champ de recherche </a:t>
            </a:r>
            <a:r>
              <a:rPr lang="fr-FR" sz="3200" b="1" dirty="0" smtClean="0">
                <a:solidFill>
                  <a:schemeClr val="tx2"/>
                </a:solidFill>
                <a:latin typeface="Abhaya Libre ExtraBold" panose="02000803000000000000" pitchFamily="2" charset="0"/>
                <a:ea typeface="Nunito Bold" charset="0"/>
                <a:cs typeface="Abhaya Libre ExtraBold" panose="02000803000000000000" pitchFamily="2" charset="0"/>
              </a:rPr>
              <a:t>et les filtres.</a:t>
            </a:r>
            <a:endParaRPr lang="fr-FR" sz="3200" b="1" dirty="0">
              <a:solidFill>
                <a:schemeClr val="tx2"/>
              </a:solidFill>
              <a:latin typeface="Abhaya Libre ExtraBold" panose="02000803000000000000" pitchFamily="2" charset="0"/>
              <a:ea typeface="Nunito Bold" charset="0"/>
              <a:cs typeface="Abhaya Libre ExtraBold" panose="02000803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78" y="2280240"/>
            <a:ext cx="4889559" cy="289880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67" y="2167507"/>
            <a:ext cx="1944932" cy="3314110"/>
          </a:xfrm>
          <a:prstGeom prst="rect">
            <a:avLst/>
          </a:prstGeom>
        </p:spPr>
      </p:pic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6394074" y="3545077"/>
            <a:ext cx="1784349" cy="558969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6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6" y="2623456"/>
              <a:ext cx="2329416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cxnSp>
        <p:nvCxnSpPr>
          <p:cNvPr id="3" name="Connecteur droit avec flèche 2"/>
          <p:cNvCxnSpPr/>
          <p:nvPr/>
        </p:nvCxnSpPr>
        <p:spPr>
          <a:xfrm flipV="1">
            <a:off x="8635126" y="2865477"/>
            <a:ext cx="1008596" cy="5317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ngle 27"/>
          <p:cNvCxnSpPr/>
          <p:nvPr/>
        </p:nvCxnSpPr>
        <p:spPr>
          <a:xfrm rot="16200000" flipV="1">
            <a:off x="10276543" y="2455938"/>
            <a:ext cx="264793" cy="25104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4238447" y="2559399"/>
            <a:ext cx="130660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à coins arrondis 39"/>
          <p:cNvSpPr/>
          <p:nvPr/>
        </p:nvSpPr>
        <p:spPr bwMode="auto">
          <a:xfrm>
            <a:off x="10143452" y="3444952"/>
            <a:ext cx="385693" cy="40329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1" name="Rectangle à coins arrondis 40"/>
          <p:cNvSpPr/>
          <p:nvPr/>
        </p:nvSpPr>
        <p:spPr bwMode="auto">
          <a:xfrm>
            <a:off x="1945758" y="2936030"/>
            <a:ext cx="691116" cy="2484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1084521" y="3200400"/>
            <a:ext cx="3280144" cy="28708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/>
          <p:cNvSpPr/>
          <p:nvPr/>
        </p:nvSpPr>
        <p:spPr bwMode="auto">
          <a:xfrm>
            <a:off x="8635125" y="3886201"/>
            <a:ext cx="1938174" cy="1153416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3434316" y="3237612"/>
            <a:ext cx="871870" cy="228604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9563525" y="2860160"/>
            <a:ext cx="1008596" cy="5317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964189" y="2633675"/>
            <a:ext cx="4534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873758" y="2633675"/>
            <a:ext cx="4534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400260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9624" y="34556"/>
            <a:ext cx="4529469" cy="79053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716619" y="1903228"/>
            <a:ext cx="6379533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10718800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ont été utilisés pour organiser la mise en page des cartes.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Section 1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Hébergements et Les Plus Populaires. 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23" y="2088011"/>
            <a:ext cx="6142294" cy="3547244"/>
          </a:xfrm>
          <a:prstGeom prst="rect">
            <a:avLst/>
          </a:prstGeom>
          <a:solidFill>
            <a:srgbClr val="715A70"/>
          </a:solidFill>
          <a:ln w="28575">
            <a:solidFill>
              <a:srgbClr val="00B0F0"/>
            </a:solidFill>
          </a:ln>
        </p:spPr>
      </p:pic>
      <p:sp>
        <p:nvSpPr>
          <p:cNvPr id="32" name="Rectangle 31"/>
          <p:cNvSpPr/>
          <p:nvPr/>
        </p:nvSpPr>
        <p:spPr bwMode="auto">
          <a:xfrm>
            <a:off x="3128360" y="2594343"/>
            <a:ext cx="3599329" cy="259966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086347" y="2594344"/>
            <a:ext cx="1568302" cy="292927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7086347" y="2185584"/>
            <a:ext cx="1568302" cy="36623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 bwMode="auto">
          <a:xfrm>
            <a:off x="7740249" y="2729909"/>
            <a:ext cx="738963" cy="691116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4385677" y="2658138"/>
            <a:ext cx="1116418" cy="116958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4433523" y="3349255"/>
            <a:ext cx="988828" cy="435935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 bwMode="auto">
          <a:xfrm>
            <a:off x="7144826" y="2658138"/>
            <a:ext cx="1472609" cy="85592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895754" y="3939360"/>
            <a:ext cx="0" cy="659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740249" y="3676206"/>
            <a:ext cx="0" cy="7655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7144826" y="4492255"/>
            <a:ext cx="5478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3205463" y="3827720"/>
            <a:ext cx="10316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051291" y="5826641"/>
            <a:ext cx="3758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012172" y="5826641"/>
            <a:ext cx="1754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368287" y="3470529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245 px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10756" y="3906923"/>
            <a:ext cx="801405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115 px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1290" y="5637966"/>
            <a:ext cx="3758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HEBERGEMENTS</a:t>
            </a:r>
          </a:p>
          <a:p>
            <a:pPr algn="ctr"/>
            <a:r>
              <a:rPr lang="en-GB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70%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12170" y="5621425"/>
            <a:ext cx="1742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PLUS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POPULAIRE</a:t>
            </a:r>
          </a:p>
          <a:p>
            <a:pPr algn="ctr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30%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614408" y="3904859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132 px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45258" y="4313619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126 px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829923" y="1673938"/>
            <a:ext cx="6142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400" i="1" dirty="0" smtClean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Section 1: Flex conteneur 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439346" y="4994100"/>
            <a:ext cx="1169328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286046" y="5173259"/>
            <a:ext cx="119016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381039" y="2492059"/>
            <a:ext cx="119016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306228" y="3279804"/>
            <a:ext cx="119016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318155" y="1986921"/>
            <a:ext cx="119016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588670" y="2955665"/>
            <a:ext cx="119016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solidFill>
                <a:srgbClr val="0065FC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362983" y="3447734"/>
            <a:ext cx="119016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1200" i="1" dirty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solidFill>
                <a:srgbClr val="0065FC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944" y="5293771"/>
            <a:ext cx="19617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 x Flex conteneurs :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 tous les éléments d'une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description (dans un Flexbox)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3458813"/>
            <a:ext cx="1978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 x Flex conteneurs :</a:t>
            </a:r>
            <a:endParaRPr lang="fr-FR" sz="1600" i="1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6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 chaque groupe de </a:t>
            </a:r>
            <a:r>
              <a:rPr lang="fr-FR" sz="16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:</a:t>
            </a:r>
          </a:p>
          <a:p>
            <a:r>
              <a:rPr lang="en-GB" sz="12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Groupe 1:</a:t>
            </a:r>
            <a:endParaRPr lang="fr-FR" sz="1200" i="1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6 </a:t>
            </a:r>
            <a:r>
              <a:rPr lang="fr-FR" sz="12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 Cartes </a:t>
            </a:r>
            <a:r>
              <a:rPr lang="fr-FR" sz="12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d'hébergement</a:t>
            </a:r>
          </a:p>
          <a:p>
            <a:r>
              <a:rPr lang="en-GB" sz="12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Groupe 2:</a:t>
            </a:r>
            <a:endParaRPr lang="fr-FR" sz="1200" i="1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 x </a:t>
            </a:r>
            <a:r>
              <a:rPr lang="fr-FR" sz="12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</a:t>
            </a:r>
            <a:r>
              <a:rPr lang="fr-FR" sz="12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populaires</a:t>
            </a: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851066" y="3489360"/>
            <a:ext cx="23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x Flex conteneur :</a:t>
            </a:r>
            <a:endParaRPr lang="fr-FR" sz="1600" i="1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 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titre pour les cartes les plus 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populaires</a:t>
            </a:r>
            <a:endParaRPr lang="fr-FR" sz="1600" i="1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867014" y="2052553"/>
            <a:ext cx="2324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 x Flex conteneurs :  </a:t>
            </a:r>
            <a:r>
              <a:rPr lang="fr-FR" sz="1600" i="1" dirty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 les éléments de </a:t>
            </a:r>
            <a:r>
              <a:rPr lang="fr-FR" sz="1600" i="1" dirty="0" smtClean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:</a:t>
            </a:r>
            <a:endParaRPr lang="fr-FR" sz="1200" i="1" dirty="0" smtClean="0">
              <a:solidFill>
                <a:srgbClr val="0065FC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l'hôtel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classement par </a:t>
            </a:r>
            <a:r>
              <a:rPr lang="fr-FR" sz="1200" i="1" dirty="0" smtClean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étoiles </a:t>
            </a:r>
            <a:endParaRPr lang="fr-FR" sz="1600" i="1" dirty="0">
              <a:solidFill>
                <a:srgbClr val="0065FC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54742"/>
            <a:ext cx="1956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x Flex conteneur :</a:t>
            </a:r>
          </a:p>
          <a:p>
            <a:r>
              <a:rPr lang="fr-FR" sz="1600" i="1" dirty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Contient les </a:t>
            </a:r>
            <a:r>
              <a:rPr lang="fr-FR" sz="1600" i="1" dirty="0" smtClean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</a:t>
            </a:r>
            <a:r>
              <a:rPr lang="fr-FR" sz="1600" i="1" dirty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groupes de </a:t>
            </a:r>
            <a:r>
              <a:rPr lang="fr-FR" sz="1600" i="1" dirty="0" smtClean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Hébergements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solidFill>
                  <a:srgbClr val="00B0F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Plus Populaires </a:t>
            </a:r>
          </a:p>
        </p:txBody>
      </p:sp>
    </p:spTree>
    <p:extLst>
      <p:ext uri="{BB962C8B-B14F-4D97-AF65-F5344CB8AC3E}">
        <p14:creationId xmlns:p14="http://schemas.microsoft.com/office/powerpoint/2010/main" val="14496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"/>
          <p:cNvGrpSpPr>
            <a:grpSpLocks noChangeAspect="1"/>
          </p:cNvGrpSpPr>
          <p:nvPr/>
        </p:nvGrpSpPr>
        <p:grpSpPr>
          <a:xfrm>
            <a:off x="495749" y="2005097"/>
            <a:ext cx="4331686" cy="3621388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5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488" y="3626279"/>
            <a:ext cx="1841559" cy="2798144"/>
          </a:xfrm>
          <a:prstGeom prst="rect">
            <a:avLst/>
          </a:prstGeom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7233465" y="6266945"/>
            <a:ext cx="140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4008"/>
            <a:ext cx="5544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disposition horizontale de la maçonnerie avec Flexbox.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495749" y="4736734"/>
            <a:ext cx="433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Desktop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Section 2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Activités.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996028" y="3000759"/>
            <a:ext cx="1223110" cy="619721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4368" y="865155"/>
            <a:ext cx="2094368" cy="3104900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7927302" y="952325"/>
            <a:ext cx="159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Tablette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29" y="1455483"/>
            <a:ext cx="2521177" cy="192424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60" y="4066844"/>
            <a:ext cx="1127515" cy="19187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3" y="2215708"/>
            <a:ext cx="4029164" cy="2306869"/>
          </a:xfrm>
          <a:prstGeom prst="rect">
            <a:avLst/>
          </a:prstGeom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7175" y="5673693"/>
            <a:ext cx="6331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hauteur du conteneur est fixe et "</a:t>
            </a:r>
            <a:r>
              <a:rPr lang="fr-FR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-wrap</a:t>
            </a:r>
            <a:r>
              <a:rPr lang="fr-FR" i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wrap"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forcer les cartes horizontalement. La hauteur de chaque carte est fixée individuellement et les largeurs de toutes les cartes et les marges sont des pourcentages.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524001" y="1309230"/>
            <a:ext cx="2602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hauteur du (</a:t>
            </a:r>
            <a:r>
              <a:rPr lang="fr-FR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conteneur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ajustée pour permettre deux colonnes côte à côte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ont la même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hauteur.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22158" y="4546591"/>
            <a:ext cx="260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« </a:t>
            </a:r>
            <a:r>
              <a:rPr lang="fr-FR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no-wrap » les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sont dans une seule colonne.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79669" y="2450805"/>
            <a:ext cx="3928119" cy="1982972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714653" y="2583711"/>
            <a:ext cx="893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81763" y="2450805"/>
            <a:ext cx="0" cy="1982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645349" y="1585275"/>
            <a:ext cx="0" cy="1748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9276907" y="1600198"/>
            <a:ext cx="0" cy="4571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4" idx="2"/>
          </p:cNvCxnSpPr>
          <p:nvPr/>
        </p:nvCxnSpPr>
        <p:spPr>
          <a:xfrm>
            <a:off x="7976218" y="3379726"/>
            <a:ext cx="1260588" cy="5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7166344" y="4195097"/>
            <a:ext cx="0" cy="17904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426843" y="6065874"/>
            <a:ext cx="10047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2503967" y="2511149"/>
            <a:ext cx="0" cy="7853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708552" y="2511149"/>
            <a:ext cx="925612" cy="185914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6715629" y="1585275"/>
            <a:ext cx="2521177" cy="1748028"/>
          </a:xfrm>
          <a:prstGeom prst="rect">
            <a:avLst/>
          </a:prstGeom>
          <a:noFill/>
          <a:ln w="1270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 bwMode="auto">
          <a:xfrm>
            <a:off x="7394643" y="4195097"/>
            <a:ext cx="1100932" cy="1790464"/>
          </a:xfrm>
          <a:prstGeom prst="rect">
            <a:avLst/>
          </a:prstGeom>
          <a:noFill/>
          <a:ln w="1270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-719083" y="3245276"/>
            <a:ext cx="20659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hauteur fixée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816672" y="2066594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23.5 %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73431" y="2578395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135 px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681709" y="2525330"/>
            <a:ext cx="0" cy="1610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550513" y="2720170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380 px</a:t>
            </a: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5586406" y="2222195"/>
            <a:ext cx="18380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hauteur est augmentée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244459" y="3171907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48 %</a:t>
            </a:r>
          </a:p>
        </p:txBody>
      </p:sp>
      <p:sp>
        <p:nvSpPr>
          <p:cNvPr id="7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548641" y="5866224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92 %</a:t>
            </a: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714254" y="4644762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135 px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356976" y="4866752"/>
            <a:ext cx="0" cy="361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8552" y="2086634"/>
            <a:ext cx="38992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>
                <a:solidFill>
                  <a:srgbClr val="0065FC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 conteneur </a:t>
            </a:r>
            <a:endParaRPr lang="fr-FR" sz="1200" i="1" dirty="0" smtClean="0">
              <a:solidFill>
                <a:srgbClr val="0065FC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82" name="Connecteur droit avec flèche 81"/>
          <p:cNvCxnSpPr/>
          <p:nvPr/>
        </p:nvCxnSpPr>
        <p:spPr>
          <a:xfrm>
            <a:off x="9276907" y="2187620"/>
            <a:ext cx="0" cy="4571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>
            <a:off x="9276907" y="2772160"/>
            <a:ext cx="0" cy="4571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5400000">
            <a:off x="9006044" y="2177241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220px</a:t>
            </a:r>
          </a:p>
        </p:txBody>
      </p:sp>
      <p:sp>
        <p:nvSpPr>
          <p:cNvPr id="8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5400000">
            <a:off x="9006044" y="2762232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220px</a:t>
            </a:r>
          </a:p>
        </p:txBody>
      </p:sp>
      <p:sp>
        <p:nvSpPr>
          <p:cNvPr id="8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5400000">
            <a:off x="9006044" y="1601078"/>
            <a:ext cx="80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220px</a:t>
            </a:r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6708519" y="3382384"/>
            <a:ext cx="1260588" cy="5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4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"/>
          <p:cNvGrpSpPr>
            <a:grpSpLocks noChangeAspect="1"/>
          </p:cNvGrpSpPr>
          <p:nvPr/>
        </p:nvGrpSpPr>
        <p:grpSpPr>
          <a:xfrm>
            <a:off x="775220" y="1920189"/>
            <a:ext cx="4670619" cy="3904744"/>
            <a:chOff x="4300539" y="1984376"/>
            <a:chExt cx="3589338" cy="2890838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5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345" y="1340313"/>
            <a:ext cx="3105387" cy="4718459"/>
          </a:xfrm>
          <a:prstGeom prst="rect">
            <a:avLst/>
          </a:prstGeom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8156890" y="5759072"/>
            <a:ext cx="1923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Mobile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9108" y="828580"/>
            <a:ext cx="7175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liens supplémentaires sont répartis en trois groupes dans une </a:t>
            </a:r>
            <a:r>
              <a:rPr lang="fr-FR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775220" y="4870376"/>
            <a:ext cx="467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Le Desktop</a:t>
            </a:r>
            <a:endParaRPr lang="en-US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210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6158066" y="2854385"/>
            <a:ext cx="1223110" cy="619721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464461" y="3522222"/>
            <a:ext cx="259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liens supplémentaires changent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ligne à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colonne.</a:t>
            </a:r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90" y="2042414"/>
            <a:ext cx="1923638" cy="329786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7" y="2141051"/>
            <a:ext cx="4263608" cy="25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5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 bwMode="auto">
          <a:xfrm>
            <a:off x="2420537" y="1534459"/>
            <a:ext cx="978195" cy="65078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 bwMode="auto">
          <a:xfrm>
            <a:off x="4620162" y="1529431"/>
            <a:ext cx="978195" cy="65078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6819788" y="1539486"/>
            <a:ext cx="2849525" cy="64073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18" y="2902997"/>
            <a:ext cx="4114306" cy="28275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10" y="2902996"/>
            <a:ext cx="1951033" cy="28275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16" y="2911744"/>
            <a:ext cx="1397219" cy="28275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changement d'apparence au survol 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904948"/>
            <a:ext cx="10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carte et bouton change d'apparence au survol avec un effet subtil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(« boxshadow » ).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5325043" y="1805237"/>
            <a:ext cx="320103" cy="320103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5626981" y="3722442"/>
            <a:ext cx="320103" cy="320103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8437554" y="1801067"/>
            <a:ext cx="320103" cy="320103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8134882" y="5489800"/>
            <a:ext cx="320103" cy="32010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45" y="5385941"/>
            <a:ext cx="807488" cy="26391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3238680" y="4049090"/>
            <a:ext cx="320103" cy="320103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2537517" y="5451565"/>
            <a:ext cx="320103" cy="320103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3183033" y="1815464"/>
            <a:ext cx="320103" cy="320103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182860"/>
            <a:ext cx="1133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liens supplémentaires changent d'apparence au survol.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couleur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bleue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la charte a été utilisé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486337" y="4956835"/>
            <a:ext cx="1171004" cy="782440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56">
            <a:off x="1280623" y="5188003"/>
            <a:ext cx="320103" cy="320103"/>
          </a:xfrm>
          <a:prstGeom prst="rect">
            <a:avLst/>
          </a:prstGeom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050905" y="2448778"/>
            <a:ext cx="838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carte peut être cliquée dans son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intégralité.</a:t>
            </a:r>
          </a:p>
        </p:txBody>
      </p:sp>
    </p:spTree>
    <p:extLst>
      <p:ext uri="{BB962C8B-B14F-4D97-AF65-F5344CB8AC3E}">
        <p14:creationId xmlns:p14="http://schemas.microsoft.com/office/powerpoint/2010/main" val="21026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28580"/>
            <a:ext cx="1071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première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media </a:t>
            </a:r>
            <a:r>
              <a:rPr lang="fr-FR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est à 1024 px pour la tablette 1024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768 px: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Break points</a:t>
            </a:r>
            <a:r>
              <a:rPr lang="fr-FR" sz="48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media </a:t>
            </a:r>
            <a:r>
              <a:rPr lang="fr-FR" sz="4800" b="1" dirty="0" err="1" smtClean="0">
                <a:solidFill>
                  <a:schemeClr val="tx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queries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0" y="6398011"/>
            <a:ext cx="159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La Tablette</a:t>
            </a:r>
            <a:endParaRPr lang="fr-FR" sz="2400" dirty="0">
              <a:solidFill>
                <a:schemeClr val="accent5"/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</p:txBody>
      </p:sp>
      <p:pic>
        <p:nvPicPr>
          <p:cNvPr id="16" name="Image 1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30048" y="2346093"/>
            <a:ext cx="3420000" cy="504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33" y="3311223"/>
            <a:ext cx="4058859" cy="3096125"/>
          </a:xfrm>
          <a:prstGeom prst="rect">
            <a:avLst/>
          </a:prstGeom>
        </p:spPr>
      </p:pic>
      <p:pic>
        <p:nvPicPr>
          <p:cNvPr id="18" name="Imag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4633" y="600320"/>
            <a:ext cx="3420000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07" y="1587569"/>
            <a:ext cx="4071815" cy="3074006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28389" y="1587569"/>
            <a:ext cx="57636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les plus populaires se trouvent au-dessus des cartes d'hébergement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(« </a:t>
            </a:r>
            <a:r>
              <a:rPr lang="fr-FR" sz="11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-direction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column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-reverse 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»).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cartes populaires sont en ligne et non en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colonne.</a:t>
            </a:r>
          </a:p>
          <a:p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la continuité de la mise en page).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70913" y="5174983"/>
            <a:ext cx="434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cartes d'activité sont disposées en deux colonnes et chaque carte a la même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hauteur.</a:t>
            </a:r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 rot="10800000">
            <a:off x="5864450" y="2143993"/>
            <a:ext cx="500366" cy="241367"/>
            <a:chOff x="507666" y="2623456"/>
            <a:chExt cx="6245976" cy="1251856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359138" y="5377466"/>
            <a:ext cx="500366" cy="241367"/>
            <a:chOff x="507666" y="2623456"/>
            <a:chExt cx="6245976" cy="1251856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8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6309</TotalTime>
  <Words>837</Words>
  <Application>Microsoft Office PowerPoint</Application>
  <PresentationFormat>Grand écran</PresentationFormat>
  <Paragraphs>165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4" baseType="lpstr">
      <vt:lpstr>Abhaya Libre</vt:lpstr>
      <vt:lpstr>Abhaya Libre ExtraBold</vt:lpstr>
      <vt:lpstr>Abhaya Libre Medium</vt:lpstr>
      <vt:lpstr>Abhaya Libre SemiBold</vt:lpstr>
      <vt:lpstr>Arial</vt:lpstr>
      <vt:lpstr>Arima Madurai Black</vt:lpstr>
      <vt:lpstr>Arima Madurai Light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1090</cp:revision>
  <dcterms:created xsi:type="dcterms:W3CDTF">2018-12-21T22:04:22Z</dcterms:created>
  <dcterms:modified xsi:type="dcterms:W3CDTF">2021-04-24T03:30:05Z</dcterms:modified>
</cp:coreProperties>
</file>